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9"/>
  </p:notesMasterIdLst>
  <p:handoutMasterIdLst>
    <p:handoutMasterId r:id="rId10"/>
  </p:handoutMasterIdLst>
  <p:sldIdLst>
    <p:sldId id="354" r:id="rId2"/>
    <p:sldId id="348" r:id="rId3"/>
    <p:sldId id="349" r:id="rId4"/>
    <p:sldId id="350" r:id="rId5"/>
    <p:sldId id="351" r:id="rId6"/>
    <p:sldId id="352" r:id="rId7"/>
    <p:sldId id="353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8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7200" y="3200400"/>
            <a:ext cx="2649595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5943600" y="3200400"/>
            <a:ext cx="2514600" cy="11734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18288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724400" y="2895600"/>
            <a:ext cx="3581400" cy="182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7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Topic 8.8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ANCOVA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Covariance (ANCOVA</a:t>
            </a:r>
            <a:r>
              <a:rPr lang="en-US" dirty="0" smtClean="0"/>
              <a:t>)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381892"/>
            <a:ext cx="8610600" cy="1632858"/>
          </a:xfrm>
        </p:spPr>
        <p:txBody>
          <a:bodyPr>
            <a:no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b="1" dirty="0"/>
              <a:t>Basic idea</a:t>
            </a:r>
            <a:r>
              <a:rPr lang="en-US" sz="2400" dirty="0"/>
              <a:t>: If we can use dummy predictors to convert an ANOVA for means into a regression model, why not also include quantitative predictors?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Example (pulse rates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pic>
        <p:nvPicPr>
          <p:cNvPr id="17" name="Picture 2" descr="An annotated equation. The equation reads Active equals Beta subscript 0 plus beta subscript 1 Rest plus Beta subscript 2 Female plus Beta subscript 3 Exer 1 plus Beta subscript 4 Exer 2 plus epsilon where Beta subscript Rest is labeled Covariate, Beta subscript 2 Female is labeled as Factor A, and Beta subscript 3 Exer 1 and Beta subscript 4 Exer 2 are labeled Factor B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961" y="3012770"/>
            <a:ext cx="8143839" cy="135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11"/>
          <p:cNvSpPr>
            <a:spLocks noGrp="1"/>
          </p:cNvSpPr>
          <p:nvPr>
            <p:ph type="body" sz="quarter" idx="10"/>
          </p:nvPr>
        </p:nvSpPr>
        <p:spPr>
          <a:xfrm>
            <a:off x="241662" y="4454178"/>
            <a:ext cx="8673738" cy="504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Example (Car Prices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pic>
        <p:nvPicPr>
          <p:cNvPr id="18" name="Picture 3" descr="An annotated equation. The equation reads Price equals Beta subscript 0 plus Beta subscript 1 Age plus Beta subscript 2 miles plus Beta subscript 3 Car A plus Beta subscript 4 Car B plus Beta subscript 5 Car C plus epsilon where Beta subscript 1 Age and Beta subscript 2 2 miles are labeled Covariates and Beta subscript 3 car A, Beta subscript 4 car B, and Beta subscript 5 Car C are labeled Car factors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009" y="4994932"/>
            <a:ext cx="8130694" cy="127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0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Covariance (ANCOVA</a:t>
            </a:r>
            <a:r>
              <a:rPr lang="en-US" dirty="0" smtClean="0"/>
              <a:t>) (2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i="1" dirty="0">
                <a:ea typeface="ＭＳ Ｐゴシック" panose="020B0600070205080204" pitchFamily="34" charset="-128"/>
              </a:rPr>
              <a:t>Note:</a:t>
            </a:r>
            <a:r>
              <a:rPr lang="en-US" altLang="en-US" dirty="0">
                <a:ea typeface="ＭＳ Ｐゴシック" panose="020B0600070205080204" pitchFamily="34" charset="-128"/>
              </a:rPr>
              <a:t> In ANCOVA, our primary interest is in some factor, A (e.g., type of Car), but there is a covariate,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(e.g., Miles), for which we want to control. We can only make direct statements about Factor A here if there is no interaction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.</a:t>
            </a:r>
            <a:r>
              <a:rPr lang="en-US" altLang="en-US" dirty="0">
                <a:ea typeface="ＭＳ Ｐゴシック" panose="020B0600070205080204" pitchFamily="34" charset="-128"/>
              </a:rPr>
              <a:t/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 smtClean="0"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On </a:t>
            </a:r>
            <a:r>
              <a:rPr lang="en-US" altLang="en-US" dirty="0">
                <a:ea typeface="ＭＳ Ｐゴシック" panose="020B0600070205080204" pitchFamily="34" charset="-128"/>
              </a:rPr>
              <a:t>the other hand, if A</a:t>
            </a:r>
            <a:r>
              <a:rPr lang="en-US" altLang="en-US" i="1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and </a:t>
            </a:r>
            <a:r>
              <a:rPr lang="en-US" altLang="en-US" i="1" dirty="0">
                <a:ea typeface="ＭＳ Ｐゴシック" panose="020B0600070205080204" pitchFamily="34" charset="-128"/>
              </a:rPr>
              <a:t>X</a:t>
            </a:r>
            <a:r>
              <a:rPr lang="en-US" altLang="en-US" dirty="0">
                <a:ea typeface="ＭＳ Ｐゴシック" panose="020B0600070205080204" pitchFamily="34" charset="-128"/>
              </a:rPr>
              <a:t> interact, then we need an interaction model, and the main effect of Factor A cannot be interpreted in any simple 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8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ANCOVA in </a:t>
            </a:r>
            <a:r>
              <a:rPr lang="en-US" dirty="0" smtClean="0"/>
              <a:t>R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lm(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dirty="0" smtClean="0"/>
              <a:t>and </a:t>
            </a:r>
            <a:r>
              <a:rPr lang="en-US" dirty="0"/>
              <a:t>include either quantitative predictors and categorical factors, or use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factor(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b="1" dirty="0" smtClean="0"/>
              <a:t> </a:t>
            </a:r>
            <a:r>
              <a:rPr lang="en-US" dirty="0" smtClean="0"/>
              <a:t>to </a:t>
            </a:r>
            <a:r>
              <a:rPr lang="en-US" dirty="0"/>
              <a:t>treat numeric data as categories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summary(  ) </a:t>
            </a:r>
            <a:r>
              <a:rPr lang="en-US" dirty="0"/>
              <a:t>shows the effects for each category (vs. the “left-out”/reference category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anova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  ) </a:t>
            </a:r>
            <a:r>
              <a:rPr lang="en-US" dirty="0"/>
              <a:t>combines terms to show the overall effect of the categorical </a:t>
            </a:r>
            <a:r>
              <a:rPr lang="en-US" dirty="0" smtClean="0"/>
              <a:t>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8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Active Pulse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28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the </a:t>
            </a:r>
            <a:r>
              <a:rPr lang="en-US" b="1" dirty="0"/>
              <a:t>Pulse</a:t>
            </a:r>
            <a:r>
              <a:rPr lang="en-US" dirty="0"/>
              <a:t> data, we may be interested in differences in </a:t>
            </a:r>
            <a:r>
              <a:rPr lang="en-US" b="1" dirty="0"/>
              <a:t>Active</a:t>
            </a:r>
            <a:r>
              <a:rPr lang="en-US" dirty="0"/>
              <a:t> pulse rates by </a:t>
            </a:r>
            <a:r>
              <a:rPr lang="en-US" b="1" dirty="0"/>
              <a:t>Sex</a:t>
            </a:r>
            <a:r>
              <a:rPr lang="en-US" dirty="0"/>
              <a:t> or </a:t>
            </a:r>
            <a:r>
              <a:rPr lang="en-US" b="1" dirty="0"/>
              <a:t>Exercise</a:t>
            </a:r>
            <a:r>
              <a:rPr lang="en-US" dirty="0"/>
              <a:t> level, after accounting for </a:t>
            </a:r>
            <a:r>
              <a:rPr lang="en-US" b="1" dirty="0"/>
              <a:t>Resting</a:t>
            </a:r>
            <a:r>
              <a:rPr lang="en-US" dirty="0"/>
              <a:t> pulse rates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" name="Picture 2" descr="A command line reads l m (Active tilde Rest plus Sex plus factor (Exercise) comma data equals Pulse)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925" y="3169682"/>
            <a:ext cx="8056150" cy="51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8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ANCOVA in </a:t>
            </a:r>
            <a:r>
              <a:rPr lang="en-US" dirty="0" smtClean="0"/>
              <a:t>R (2 of 2)</a:t>
            </a:r>
            <a:endParaRPr lang="en-US" dirty="0"/>
          </a:p>
        </p:txBody>
      </p:sp>
      <p:pic>
        <p:nvPicPr>
          <p:cNvPr id="12" name="Picture Placeholder 11" descr="A set of command lines and tables. The command lines read as follows: Prompt, modRate equals l m (Active tilde Rest plus Sex plus factor (Exercise),data equals Pulse).&#10;Prompt, summary (modelRate).&#10;The data presented in the table is as follows. The column headers read:&#10;Estimate S t d, Error, t value, and P r (greater than absolute value of t). &#10;Row 1, (Intercept). 15.918, 9.431, 1.688, 0.0928.&#10;Row 2, Rest. 1.083, 0.119, 9.100, less than 2 e negative 16, asterisk asterisk asterisk.&#10;Row 3, Sex. 2.828, 2.010, 1.407, 0.1608. &#10;Row 4, factor (Exercise) 2. 1.216, 2.941, 0.413, 0.6798. &#10;Row 5, factor (Exercise) 3. Negative 1.078, 3.270, negative 0.330, 0.7419. &#10;Three hyphens below the table separate the following text:&#10;Residual standard error: 15.02 on 227 degrees of freedom. Multiple R-squared: 0.3739, Adjusted R-squared: 0.3628. F-statistic: 33.89 on 4 and 227 D F, p-value: less than 2.2 e negative 16.&#10;Below, A command line reads: Prompt, anova (modRate).&#10;Response: Active.&#10;The data presented in the table is as follows. The column headers read:&#10;D f, Sum S q, Mean S q, F value, P r greater than F.&#10;Row 1, Rest. D f 1, Sum S q 29868, Mean S q 29868, F value 132.3459, P r greater than F less than 2 e negative 16, asterisk asterisk asterisk.&#10;Row 2, Gender. D f 1, Sum S q 504, Mean S q 504, F value 2.2321, P r greater than F 0.1366.&#10;Row 3, factor (Exercise). D f 2, Sum S q 219, Mean S q 110, F value 0.4859, P r greater than F 0.6158. &#10;Row 4, Residuals. D f 227, Sum S q 51230, Mean S q 226.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tretch>
            <a:fillRect/>
          </a:stretch>
        </p:blipFill>
        <p:spPr>
          <a:xfrm>
            <a:off x="1066800" y="1513203"/>
            <a:ext cx="6420315" cy="40493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1262062" y="5756824"/>
            <a:ext cx="6619876" cy="479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400" dirty="0"/>
              <a:t>R “</a:t>
            </a:r>
            <a:r>
              <a:rPr lang="en-US" altLang="ja-JP" sz="2400" dirty="0"/>
              <a:t>leaves out” Sex = 0 (male) and Exercise = </a:t>
            </a:r>
            <a:r>
              <a:rPr lang="en-US" altLang="ja-JP" sz="2400" dirty="0" smtClean="0"/>
              <a:t>1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128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2799</TotalTime>
  <Words>245</Words>
  <Application>Microsoft Office PowerPoint</Application>
  <PresentationFormat>On-screen Show (4:3)</PresentationFormat>
  <Paragraphs>20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8.8</vt:lpstr>
      <vt:lpstr>Topic 8.8</vt:lpstr>
      <vt:lpstr>Analysis of Covariance (ANCOVA) (1 of 2)</vt:lpstr>
      <vt:lpstr>Analysis of Covariance (ANCOVA) (2 of 2)</vt:lpstr>
      <vt:lpstr>ANCOVA in R (1 of 2)</vt:lpstr>
      <vt:lpstr>Example: Active Pulse Rates</vt:lpstr>
      <vt:lpstr>ANCOVA in R (2 of 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8.8</dc:title>
  <dc:creator>Canon</dc:creator>
  <cp:lastModifiedBy>Newton, Andy</cp:lastModifiedBy>
  <cp:revision>632</cp:revision>
  <dcterms:created xsi:type="dcterms:W3CDTF">2015-10-23T14:29:37Z</dcterms:created>
  <dcterms:modified xsi:type="dcterms:W3CDTF">2018-11-14T15:48:30Z</dcterms:modified>
</cp:coreProperties>
</file>